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71" r:id="rId6"/>
    <p:sldMasterId id="2147483695" r:id="rId7"/>
    <p:sldMasterId id="2147483705" r:id="rId8"/>
  </p:sldMasterIdLst>
  <p:notesMasterIdLst>
    <p:notesMasterId r:id="rId16"/>
  </p:notesMasterIdLst>
  <p:sldIdLst>
    <p:sldId id="282" r:id="rId9"/>
    <p:sldId id="3302" r:id="rId10"/>
    <p:sldId id="3299" r:id="rId11"/>
    <p:sldId id="3296" r:id="rId12"/>
    <p:sldId id="3310" r:id="rId13"/>
    <p:sldId id="3293" r:id="rId14"/>
    <p:sldId id="3307"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lena Persson" initials="EP" lastIdx="1" clrIdx="0">
    <p:extLst>
      <p:ext uri="{19B8F6BF-5375-455C-9EA6-DF929625EA0E}">
        <p15:presenceInfo xmlns:p15="http://schemas.microsoft.com/office/powerpoint/2012/main" userId="S::evalena.persson@NIR.se::401865c9-1111-4101-a31d-c199671a911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84C"/>
    <a:srgbClr val="F34B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E0E020-0BF6-4CE6-BFE7-F531A23A7D6B}" v="6" dt="2023-11-27T01:07:14.3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73144" autoAdjust="0"/>
  </p:normalViewPr>
  <p:slideViewPr>
    <p:cSldViewPr snapToGrid="0" snapToObjects="1" showGuides="1">
      <p:cViewPr varScale="1">
        <p:scale>
          <a:sx n="57" d="100"/>
          <a:sy n="57" d="100"/>
        </p:scale>
        <p:origin x="1267"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1B5AEE-B41A-4E8A-8FAD-CA6F8BC71583}" type="datetimeFigureOut">
              <a:rPr lang="en-GB" smtClean="0"/>
              <a:t>05/03/2024</a:t>
            </a:fld>
            <a:endParaRPr lang="en-GB"/>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3B455A-7965-495A-8200-A9B62F1E5537}" type="slidenum">
              <a:rPr lang="en-GB" smtClean="0"/>
              <a:t>‹#›</a:t>
            </a:fld>
            <a:endParaRPr lang="en-GB"/>
          </a:p>
        </p:txBody>
      </p:sp>
    </p:spTree>
    <p:extLst>
      <p:ext uri="{BB962C8B-B14F-4D97-AF65-F5344CB8AC3E}">
        <p14:creationId xmlns:p14="http://schemas.microsoft.com/office/powerpoint/2010/main" val="976244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996984-76FC-4980-BB0C-9677D3662B0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832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GB" sz="1800" dirty="0">
                <a:effectLst/>
                <a:latin typeface="Arial Nova" panose="020B0504020202020204" pitchFamily="34" charset="0"/>
                <a:ea typeface="Times New Roman" panose="02020603050405020304" pitchFamily="18" charset="0"/>
                <a:cs typeface="Segoe UI" panose="020B0502040204020203" pitchFamily="34" charset="0"/>
              </a:rPr>
              <a:t>Many companies understand the relationship between gender equality and increased innovation and profitability. They have an ambition to increase gender equality and carry out activities to empower women in the workplace. The problem is that gender equality mainly has become a woman’s issue</a:t>
            </a:r>
            <a:r>
              <a:rPr lang="en-SE" sz="1800" b="1" dirty="0">
                <a:effectLst/>
                <a:latin typeface="Arial Nova" panose="020B0504020202020204" pitchFamily="34" charset="0"/>
                <a:ea typeface="Times New Roman" panose="02020603050405020304" pitchFamily="18" charset="0"/>
                <a:cs typeface="Segoe UI" panose="020B0502040204020203" pitchFamily="34" charset="0"/>
              </a:rPr>
              <a:t>. </a:t>
            </a:r>
            <a:r>
              <a:rPr lang="en-US" sz="1800" dirty="0">
                <a:effectLst/>
                <a:latin typeface="Arial Nova" panose="020B0504020202020204" pitchFamily="34" charset="0"/>
                <a:ea typeface="Times New Roman" panose="02020603050405020304" pitchFamily="18" charset="0"/>
                <a:cs typeface="Segoe UI" panose="020B0502040204020203" pitchFamily="34" charset="0"/>
              </a:rPr>
              <a:t>To change attitudes and gender stereotypes both men and women need to be involved. </a:t>
            </a:r>
            <a:r>
              <a:rPr lang="en-SE" sz="18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Calibri" panose="020F0502020204030204" pitchFamily="34" charset="0"/>
                <a:ea typeface="Times New Roman" panose="02020603050405020304" pitchFamily="18" charset="0"/>
              </a:rPr>
              <a:t> </a:t>
            </a:r>
            <a:endParaRPr lang="en-SE" dirty="0"/>
          </a:p>
        </p:txBody>
      </p:sp>
    </p:spTree>
    <p:extLst>
      <p:ext uri="{BB962C8B-B14F-4D97-AF65-F5344CB8AC3E}">
        <p14:creationId xmlns:p14="http://schemas.microsoft.com/office/powerpoint/2010/main" val="2559216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GB" sz="1800" dirty="0">
                <a:effectLst/>
                <a:latin typeface="Arial Nova" panose="020B0504020202020204" pitchFamily="34" charset="0"/>
                <a:ea typeface="Times New Roman" panose="02020603050405020304" pitchFamily="18" charset="0"/>
                <a:cs typeface="Segoe UI" panose="020B0502040204020203" pitchFamily="34" charset="0"/>
              </a:rPr>
              <a:t>Vietnam has one of the highest female labour-force participation rates in the world and has a relatively high proportion females in management positions compared to other Asian countries. However, patriarchal attitudes and normative stereotypes regarding gender roles and responsibilities persist. Gender bias is </a:t>
            </a:r>
            <a:r>
              <a:rPr lang="en-SE" sz="1800" dirty="0">
                <a:effectLst/>
                <a:latin typeface="Calibri" panose="020F0502020204030204" pitchFamily="34" charset="0"/>
                <a:ea typeface="Times New Roman" panose="02020603050405020304" pitchFamily="18" charset="0"/>
              </a:rPr>
              <a:t>confining Vietnamese women to caregiving roles, stopping them from considering different types of work and from advancing professionally</a:t>
            </a:r>
            <a:r>
              <a:rPr lang="en-GB" sz="1800" baseline="300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Arial" panose="020B0604020202020204" pitchFamily="34" charset="0"/>
                <a:ea typeface="Times New Roman" panose="02020603050405020304" pitchFamily="18" charset="0"/>
              </a:rPr>
              <a:t> </a:t>
            </a:r>
            <a:r>
              <a:rPr lang="en-GB" sz="1800" dirty="0">
                <a:effectLst/>
                <a:latin typeface="Arial Nova" panose="020B0504020202020204" pitchFamily="34" charset="0"/>
                <a:ea typeface="Times New Roman" panose="02020603050405020304" pitchFamily="18" charset="0"/>
                <a:cs typeface="Segoe UI" panose="020B0502040204020203" pitchFamily="34" charset="0"/>
              </a:rPr>
              <a:t>The </a:t>
            </a:r>
            <a:r>
              <a:rPr lang="en-SE" sz="1800" dirty="0">
                <a:effectLst/>
                <a:latin typeface="Calibri" panose="020F0502020204030204" pitchFamily="34" charset="0"/>
                <a:ea typeface="Times New Roman" panose="02020603050405020304" pitchFamily="18" charset="0"/>
              </a:rPr>
              <a:t>UN Committee on the Elimination of Discrimination against Women (CEDAW) has stated that the presence of such bias in media, education and its perpetuation in the nation’s consciousness would have far-reaching consequences for Vietnam’s future.</a:t>
            </a:r>
            <a:r>
              <a:rPr lang="en-US" sz="18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Calibri" panose="020F0502020204030204" pitchFamily="34" charset="0"/>
                <a:ea typeface="Times New Roman" panose="02020603050405020304" pitchFamily="18" charset="0"/>
              </a:rPr>
              <a:t> </a:t>
            </a:r>
            <a:endParaRPr lang="en-SE" dirty="0"/>
          </a:p>
        </p:txBody>
      </p:sp>
    </p:spTree>
    <p:extLst>
      <p:ext uri="{BB962C8B-B14F-4D97-AF65-F5344CB8AC3E}">
        <p14:creationId xmlns:p14="http://schemas.microsoft.com/office/powerpoint/2010/main" val="1719076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GB" sz="1800" dirty="0">
                <a:effectLst/>
                <a:latin typeface="Arial Nova" panose="020B0504020202020204" pitchFamily="34" charset="0"/>
                <a:ea typeface="Calibri" panose="020F0502020204030204" pitchFamily="34" charset="0"/>
                <a:cs typeface="Segoe UI" panose="020B0502040204020203" pitchFamily="34" charset="0"/>
              </a:rPr>
              <a:t>The prevalent gender norms could also be a burden for men. In the study “Men and masculinities in a globalising Viet Nam, 2020”, men state that they feel pressure related to work and their role as the ‘family’s pillar’.</a:t>
            </a:r>
            <a:endParaRPr lang="en-SE" dirty="0"/>
          </a:p>
        </p:txBody>
      </p:sp>
    </p:spTree>
    <p:extLst>
      <p:ext uri="{BB962C8B-B14F-4D97-AF65-F5344CB8AC3E}">
        <p14:creationId xmlns:p14="http://schemas.microsoft.com/office/powerpoint/2010/main" val="441166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US" dirty="0"/>
              <a:t>Sau </a:t>
            </a:r>
            <a:r>
              <a:rPr lang="en-US" dirty="0" err="1"/>
              <a:t>khi</a:t>
            </a:r>
            <a:r>
              <a:rPr lang="en-US" dirty="0"/>
              <a:t> </a:t>
            </a:r>
            <a:r>
              <a:rPr lang="en-US" dirty="0" err="1"/>
              <a:t>đã</a:t>
            </a:r>
            <a:r>
              <a:rPr lang="en-US" dirty="0"/>
              <a:t> chia </a:t>
            </a:r>
            <a:r>
              <a:rPr lang="en-US" dirty="0" err="1"/>
              <a:t>sẻ</a:t>
            </a:r>
            <a:r>
              <a:rPr lang="en-US" dirty="0"/>
              <a:t> 3 </a:t>
            </a:r>
            <a:r>
              <a:rPr lang="en-US" dirty="0" err="1"/>
              <a:t>câu</a:t>
            </a:r>
            <a:r>
              <a:rPr lang="en-US" dirty="0"/>
              <a:t> </a:t>
            </a:r>
            <a:r>
              <a:rPr lang="en-US" dirty="0" err="1"/>
              <a:t>chuyện</a:t>
            </a:r>
            <a:r>
              <a:rPr lang="en-US" dirty="0"/>
              <a:t> </a:t>
            </a:r>
            <a:r>
              <a:rPr lang="en-US" dirty="0" err="1"/>
              <a:t>về</a:t>
            </a:r>
            <a:r>
              <a:rPr lang="en-US" dirty="0"/>
              <a:t> </a:t>
            </a:r>
            <a:r>
              <a:rPr lang="en-US" dirty="0" err="1"/>
              <a:t>việc</a:t>
            </a:r>
            <a:r>
              <a:rPr lang="en-US" dirty="0"/>
              <a:t> </a:t>
            </a:r>
            <a:r>
              <a:rPr lang="en-US" dirty="0" err="1"/>
              <a:t>đàn</a:t>
            </a:r>
            <a:r>
              <a:rPr lang="en-US" dirty="0"/>
              <a:t> </a:t>
            </a:r>
            <a:r>
              <a:rPr lang="en-US" dirty="0" err="1"/>
              <a:t>ông</a:t>
            </a:r>
            <a:r>
              <a:rPr lang="en-US" dirty="0"/>
              <a:t> </a:t>
            </a:r>
            <a:r>
              <a:rPr lang="en-US" dirty="0" err="1"/>
              <a:t>cần</a:t>
            </a:r>
            <a:r>
              <a:rPr lang="en-US" dirty="0"/>
              <a:t> </a:t>
            </a:r>
            <a:r>
              <a:rPr lang="en-US" dirty="0" err="1"/>
              <a:t>phải</a:t>
            </a:r>
            <a:r>
              <a:rPr lang="en-US" dirty="0"/>
              <a:t> </a:t>
            </a:r>
            <a:r>
              <a:rPr lang="en-US" dirty="0" err="1"/>
              <a:t>lên</a:t>
            </a:r>
            <a:r>
              <a:rPr lang="en-US" dirty="0"/>
              <a:t> </a:t>
            </a:r>
            <a:r>
              <a:rPr lang="en-US" dirty="0" err="1"/>
              <a:t>tiếng</a:t>
            </a:r>
            <a:r>
              <a:rPr lang="en-US" dirty="0"/>
              <a:t>. </a:t>
            </a:r>
            <a:endParaRPr lang="en-SE" dirty="0"/>
          </a:p>
        </p:txBody>
      </p:sp>
    </p:spTree>
    <p:extLst>
      <p:ext uri="{BB962C8B-B14F-4D97-AF65-F5344CB8AC3E}">
        <p14:creationId xmlns:p14="http://schemas.microsoft.com/office/powerpoint/2010/main" val="3528686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2754800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63067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097529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769613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830638"/>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291138"/>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71204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629497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p:nvPr>
        </p:nvSpPr>
        <p:spPr>
          <a:xfrm>
            <a:off x="838200" y="822325"/>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828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828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30287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p:nvPr>
        </p:nvSpPr>
        <p:spPr>
          <a:xfrm>
            <a:off x="839788" y="896937"/>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036887"/>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036887"/>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623957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927068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829835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p:nvPr>
        </p:nvSpPr>
        <p:spPr>
          <a:xfrm>
            <a:off x="839788" y="76477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36497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074491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p:nvPr>
        </p:nvSpPr>
        <p:spPr>
          <a:xfrm>
            <a:off x="839788" y="714894"/>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4511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31509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556129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408036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307763"/>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19352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307763"/>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965409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030211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p:nvPr>
        </p:nvSpPr>
        <p:spPr>
          <a:xfrm>
            <a:off x="838200" y="830638"/>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91138"/>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91138"/>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1548305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p:nvPr>
        </p:nvSpPr>
        <p:spPr>
          <a:xfrm>
            <a:off x="839788" y="896937"/>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036887"/>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036887"/>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936173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618276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8425767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p:nvPr>
        </p:nvSpPr>
        <p:spPr>
          <a:xfrm>
            <a:off x="839788" y="764771"/>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364971"/>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1867525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p:nvPr>
        </p:nvSpPr>
        <p:spPr>
          <a:xfrm>
            <a:off x="839788" y="748145"/>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7837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34834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5487505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4_Anpassad layout">
    <p:spTree>
      <p:nvGrpSpPr>
        <p:cNvPr id="1" name=""/>
        <p:cNvGrpSpPr/>
        <p:nvPr/>
      </p:nvGrpSpPr>
      <p:grpSpPr>
        <a:xfrm>
          <a:off x="0" y="0"/>
          <a:ext cx="0" cy="0"/>
          <a:chOff x="0" y="0"/>
          <a:chExt cx="0" cy="0"/>
        </a:xfrm>
      </p:grpSpPr>
      <p:pic>
        <p:nvPicPr>
          <p:cNvPr id="5" name="Bildobjekt 4" descr="En bild som visar skärmbild&#10;&#10;Automatiskt genererad beskrivning">
            <a:extLst>
              <a:ext uri="{FF2B5EF4-FFF2-40B4-BE49-F238E27FC236}">
                <a16:creationId xmlns:a16="http://schemas.microsoft.com/office/drawing/2014/main" id="{CD68B200-BF36-44A5-9DE9-2E9F34CDF84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76163" y="-847791"/>
            <a:ext cx="6934200" cy="8553582"/>
          </a:xfrm>
          <a:prstGeom prst="rect">
            <a:avLst/>
          </a:prstGeom>
        </p:spPr>
      </p:pic>
      <p:sp>
        <p:nvSpPr>
          <p:cNvPr id="7" name="Platshållare för text 6">
            <a:extLst>
              <a:ext uri="{FF2B5EF4-FFF2-40B4-BE49-F238E27FC236}">
                <a16:creationId xmlns:a16="http://schemas.microsoft.com/office/drawing/2014/main" id="{1731E996-B81A-4C37-BD1E-73841E76FDCF}"/>
              </a:ext>
            </a:extLst>
          </p:cNvPr>
          <p:cNvSpPr>
            <a:spLocks noGrp="1"/>
          </p:cNvSpPr>
          <p:nvPr>
            <p:ph type="body" sz="quarter" idx="10"/>
          </p:nvPr>
        </p:nvSpPr>
        <p:spPr>
          <a:xfrm>
            <a:off x="581637" y="1193795"/>
            <a:ext cx="3131891" cy="4141605"/>
          </a:xfrm>
        </p:spPr>
        <p:txBody>
          <a:bodyPr/>
          <a:lstStyle>
            <a:lvl5pPr marL="1828754" indent="0">
              <a:buNone/>
              <a:defRPr/>
            </a:lvl5pPr>
          </a:lstStyle>
          <a:p>
            <a:pPr lvl="0"/>
            <a:r>
              <a:rPr lang="en-GB" noProof="0" err="1"/>
              <a:t>Klicka</a:t>
            </a:r>
            <a:r>
              <a:rPr lang="en-GB" noProof="0"/>
              <a:t> </a:t>
            </a:r>
            <a:r>
              <a:rPr lang="en-GB" noProof="0" err="1"/>
              <a:t>här</a:t>
            </a:r>
            <a:r>
              <a:rPr lang="en-GB" noProof="0"/>
              <a:t> </a:t>
            </a:r>
            <a:r>
              <a:rPr lang="en-GB" noProof="0" err="1"/>
              <a:t>för</a:t>
            </a:r>
            <a:r>
              <a:rPr lang="en-GB" noProof="0"/>
              <a:t> </a:t>
            </a:r>
            <a:r>
              <a:rPr lang="en-GB" noProof="0" err="1"/>
              <a:t>att</a:t>
            </a:r>
            <a:r>
              <a:rPr lang="en-GB" noProof="0"/>
              <a:t> </a:t>
            </a:r>
            <a:r>
              <a:rPr lang="en-GB" noProof="0" err="1"/>
              <a:t>ändra</a:t>
            </a:r>
            <a:r>
              <a:rPr lang="en-GB" noProof="0"/>
              <a:t> format </a:t>
            </a:r>
            <a:r>
              <a:rPr lang="en-GB" noProof="0" err="1"/>
              <a:t>på</a:t>
            </a:r>
            <a:r>
              <a:rPr lang="en-GB" noProof="0"/>
              <a:t> </a:t>
            </a:r>
            <a:r>
              <a:rPr lang="en-GB" noProof="0" err="1"/>
              <a:t>bakgrundstexten</a:t>
            </a:r>
            <a:endParaRPr lang="en-GB" noProof="0"/>
          </a:p>
        </p:txBody>
      </p:sp>
    </p:spTree>
    <p:extLst>
      <p:ext uri="{BB962C8B-B14F-4D97-AF65-F5344CB8AC3E}">
        <p14:creationId xmlns:p14="http://schemas.microsoft.com/office/powerpoint/2010/main" val="22010297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43BD721A-A85D-48AF-9A74-6030401994D1}" type="datetime1">
              <a:rPr lang="sv-SE" smtClean="0"/>
              <a:t>2024-03-05</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40694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1256925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1070919"/>
            <a:ext cx="10515600" cy="1085282"/>
          </a:xfrm>
        </p:spPr>
        <p:txBody>
          <a:bodyPr/>
          <a:lstStyle/>
          <a:p>
            <a:r>
              <a:rPr lang="sv-SE" dirty="0"/>
              <a:t>Klicka här för att ändra mall för</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291138"/>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E2CC804C-508F-4C84-BCF5-984C41D620AE}" type="datetime1">
              <a:rPr lang="sv-SE" smtClean="0"/>
              <a:t>2024-03-05</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0797449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203327B7-C676-4EF5-BF75-964634B7C5B0}" type="datetime1">
              <a:rPr lang="sv-SE" smtClean="0"/>
              <a:t>2024-03-05</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5279621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hasCustomPrompt="1"/>
          </p:nvPr>
        </p:nvSpPr>
        <p:spPr>
          <a:xfrm>
            <a:off x="838200" y="1128584"/>
            <a:ext cx="10515600" cy="1019304"/>
          </a:xfrm>
        </p:spPr>
        <p:txBody>
          <a:bodyPr/>
          <a:lstStyle>
            <a:lvl1pPr>
              <a:defRPr/>
            </a:lvl1pPr>
          </a:lstStyle>
          <a:p>
            <a:r>
              <a:rPr lang="sv-SE" dirty="0"/>
              <a:t>Klicka här för att ändra rubrik</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868332C-7F53-4204-81EF-2E5A0FABED64}" type="datetime1">
              <a:rPr lang="sv-SE" smtClean="0"/>
              <a:t>2024-03-05</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2867073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hasCustomPrompt="1"/>
          </p:nvPr>
        </p:nvSpPr>
        <p:spPr>
          <a:xfrm>
            <a:off x="839788" y="1132101"/>
            <a:ext cx="10515600" cy="970349"/>
          </a:xfrm>
        </p:spPr>
        <p:txBody>
          <a:bodyPr/>
          <a:lstStyle>
            <a:lvl1pPr>
              <a:defRPr/>
            </a:lvl1pPr>
          </a:lstStyle>
          <a:p>
            <a:r>
              <a:rPr lang="sv-SE" dirty="0"/>
              <a:t>Klicka här för att ändra rubrik</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183323"/>
            <a:ext cx="5157787" cy="3173027"/>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183323"/>
            <a:ext cx="5183188" cy="3173027"/>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65855655-6191-4A99-9B66-F52C0A7A6F82}" type="datetime1">
              <a:rPr lang="sv-SE" smtClean="0"/>
              <a:t>2024-03-05</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8477281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hasCustomPrompt="1"/>
          </p:nvPr>
        </p:nvSpPr>
        <p:spPr>
          <a:xfrm>
            <a:off x="838200" y="1103870"/>
            <a:ext cx="10515600" cy="1068956"/>
          </a:xfrm>
        </p:spPr>
        <p:txBody>
          <a:bodyPr/>
          <a:lstStyle>
            <a:lvl1pPr>
              <a:defRPr/>
            </a:lvl1pPr>
          </a:lstStyle>
          <a:p>
            <a:r>
              <a:rPr lang="sv-SE" dirty="0"/>
              <a:t>Klicka här för att ändra rubrik</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C9BBB246-B53E-45D3-8B41-707276DDCB18}" type="datetime1">
              <a:rPr lang="sv-SE" smtClean="0"/>
              <a:t>2024-03-05</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41698079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90E1B0E2-1DAB-46BC-8DDC-F452D6A4577F}" type="datetime1">
              <a:rPr lang="sv-SE" smtClean="0"/>
              <a:t>2024-03-05</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9872054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hasCustomPrompt="1"/>
          </p:nvPr>
        </p:nvSpPr>
        <p:spPr>
          <a:xfrm>
            <a:off x="839788" y="1294994"/>
            <a:ext cx="3932237" cy="1069975"/>
          </a:xfrm>
        </p:spPr>
        <p:txBody>
          <a:bodyPr anchor="b"/>
          <a:lstStyle>
            <a:lvl1pPr>
              <a:defRPr sz="3200"/>
            </a:lvl1pPr>
          </a:lstStyle>
          <a:p>
            <a:r>
              <a:rPr lang="sv-SE" dirty="0"/>
              <a:t>Klicka här för att ändra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487826"/>
            <a:ext cx="3932237" cy="36887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75423FD5-46BC-4BB3-BB1B-7ECB15619DBB}" type="datetime1">
              <a:rPr lang="sv-SE" smtClean="0"/>
              <a:t>2024-03-05</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967685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hasCustomPrompt="1"/>
          </p:nvPr>
        </p:nvSpPr>
        <p:spPr>
          <a:xfrm>
            <a:off x="839788" y="1245118"/>
            <a:ext cx="3932237" cy="1069975"/>
          </a:xfrm>
        </p:spPr>
        <p:txBody>
          <a:bodyPr anchor="b"/>
          <a:lstStyle>
            <a:lvl1pPr>
              <a:defRPr sz="3200"/>
            </a:lvl1pPr>
          </a:lstStyle>
          <a:p>
            <a:r>
              <a:rPr lang="sv-SE" dirty="0"/>
              <a:t>Klicka här för att ändra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4511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454876"/>
            <a:ext cx="3932237" cy="36718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D552E45D-396C-48D9-AF61-D768847C755C}" type="datetime1">
              <a:rPr lang="sv-SE" smtClean="0"/>
              <a:t>2024-03-05</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1331605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347822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1070919"/>
            <a:ext cx="10515600" cy="1085282"/>
          </a:xfrm>
        </p:spPr>
        <p:txBody>
          <a:bodyPr/>
          <a:lstStyle/>
          <a:p>
            <a:r>
              <a:rPr lang="sv-SE"/>
              <a:t>Klicka här för att ändra mall för</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291138"/>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35700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p:nvPr>
        </p:nvSpPr>
        <p:spPr>
          <a:xfrm>
            <a:off x="838200" y="830638"/>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91138"/>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91138"/>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9034338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5742623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hasCustomPrompt="1"/>
          </p:nvPr>
        </p:nvSpPr>
        <p:spPr>
          <a:xfrm>
            <a:off x="838200" y="1128584"/>
            <a:ext cx="10515600" cy="1019304"/>
          </a:xfrm>
        </p:spPr>
        <p:txBody>
          <a:bodyPr/>
          <a:lstStyle>
            <a:lvl1pPr>
              <a:defRPr/>
            </a:lvl1pPr>
          </a:lstStyle>
          <a:p>
            <a:r>
              <a:rPr lang="sv-SE"/>
              <a:t>Klicka här för att ändra rubrik</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1504762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hasCustomPrompt="1"/>
          </p:nvPr>
        </p:nvSpPr>
        <p:spPr>
          <a:xfrm>
            <a:off x="839788" y="1132101"/>
            <a:ext cx="10515600" cy="970349"/>
          </a:xfrm>
        </p:spPr>
        <p:txBody>
          <a:bodyPr/>
          <a:lstStyle>
            <a:lvl1pPr>
              <a:defRPr/>
            </a:lvl1pPr>
          </a:lstStyle>
          <a:p>
            <a:r>
              <a:rPr lang="sv-SE"/>
              <a:t>Klicka här för att ändra rubrik</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183323"/>
            <a:ext cx="5157787" cy="317302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183323"/>
            <a:ext cx="5183188" cy="317302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835719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hasCustomPrompt="1"/>
          </p:nvPr>
        </p:nvSpPr>
        <p:spPr>
          <a:xfrm>
            <a:off x="838200" y="1103870"/>
            <a:ext cx="10515600" cy="1068956"/>
          </a:xfrm>
        </p:spPr>
        <p:txBody>
          <a:bodyPr/>
          <a:lstStyle>
            <a:lvl1pPr>
              <a:defRPr/>
            </a:lvl1pPr>
          </a:lstStyle>
          <a:p>
            <a:r>
              <a:rPr lang="sv-SE"/>
              <a:t>Klicka här för att ändra rubrik</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3018848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968613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hasCustomPrompt="1"/>
          </p:nvPr>
        </p:nvSpPr>
        <p:spPr>
          <a:xfrm>
            <a:off x="839788" y="1294994"/>
            <a:ext cx="3932237" cy="1069975"/>
          </a:xfrm>
        </p:spPr>
        <p:txBody>
          <a:bodyPr anchor="b"/>
          <a:lstStyle>
            <a:lvl1pPr>
              <a:defRPr sz="3200"/>
            </a:lvl1pPr>
          </a:lstStyle>
          <a:p>
            <a:r>
              <a:rPr lang="sv-SE"/>
              <a:t>Klicka här för att ändra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487826"/>
            <a:ext cx="3932237" cy="36887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40607770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hasCustomPrompt="1"/>
          </p:nvPr>
        </p:nvSpPr>
        <p:spPr>
          <a:xfrm>
            <a:off x="839788" y="1245118"/>
            <a:ext cx="3932237" cy="1069975"/>
          </a:xfrm>
        </p:spPr>
        <p:txBody>
          <a:bodyPr anchor="b"/>
          <a:lstStyle>
            <a:lvl1pPr>
              <a:defRPr sz="3200"/>
            </a:lvl1pPr>
          </a:lstStyle>
          <a:p>
            <a:r>
              <a:rPr lang="sv-SE"/>
              <a:t>Klicka här för att ändra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4511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454876"/>
            <a:ext cx="3932237" cy="36718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1875425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E7335-034C-4CDC-AA01-B21A65F40F1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60A82A37-F754-456B-9CF5-55DAA840261E}"/>
              </a:ext>
            </a:extLst>
          </p:cNvPr>
          <p:cNvSpPr>
            <a:spLocks noGrp="1"/>
          </p:cNvSpPr>
          <p:nvPr>
            <p:ph type="dt" sz="half" idx="10"/>
          </p:nvPr>
        </p:nvSpPr>
        <p:spPr/>
        <p:txBody>
          <a:bodyPr/>
          <a:lstStyle/>
          <a:p>
            <a:fld id="{552C9643-A503-4493-A3D8-DAF9A31EC264}" type="datetime1">
              <a:rPr lang="en-US" smtClean="0"/>
              <a:t>3/5/2024</a:t>
            </a:fld>
            <a:endParaRPr lang="en-US" dirty="0"/>
          </a:p>
        </p:txBody>
      </p:sp>
      <p:sp>
        <p:nvSpPr>
          <p:cNvPr id="4" name="Footer Placeholder 3">
            <a:extLst>
              <a:ext uri="{FF2B5EF4-FFF2-40B4-BE49-F238E27FC236}">
                <a16:creationId xmlns:a16="http://schemas.microsoft.com/office/drawing/2014/main" id="{DE30C3CF-598E-4360-B830-0D6EEB27090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37FB119-8E0F-4E7D-B863-690FAF51F146}"/>
              </a:ext>
            </a:extLst>
          </p:cNvPr>
          <p:cNvSpPr>
            <a:spLocks noGrp="1"/>
          </p:cNvSpPr>
          <p:nvPr>
            <p:ph type="sldNum" sz="quarter" idx="12"/>
          </p:nvPr>
        </p:nvSpPr>
        <p:spPr/>
        <p:txBody>
          <a:bodyPr/>
          <a:lstStyle/>
          <a:p>
            <a:fld id="{3B6E1FE5-D715-465F-A3A3-5561CEF5B7DD}" type="slidenum">
              <a:rPr lang="en-US" smtClean="0"/>
              <a:pPr/>
              <a:t>‹#›</a:t>
            </a:fld>
            <a:endParaRPr lang="en-US" dirty="0"/>
          </a:p>
        </p:txBody>
      </p:sp>
    </p:spTree>
    <p:extLst>
      <p:ext uri="{BB962C8B-B14F-4D97-AF65-F5344CB8AC3E}">
        <p14:creationId xmlns:p14="http://schemas.microsoft.com/office/powerpoint/2010/main" val="270524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p:nvPr>
        </p:nvSpPr>
        <p:spPr>
          <a:xfrm>
            <a:off x="839788" y="896937"/>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036887"/>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036887"/>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28761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10192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16638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p:nvPr>
        </p:nvSpPr>
        <p:spPr>
          <a:xfrm>
            <a:off x="839788" y="764771"/>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364971"/>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91517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p:nvPr>
        </p:nvSpPr>
        <p:spPr>
          <a:xfrm>
            <a:off x="839788" y="748145"/>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7837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34834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8CA61927-D115-5745-A0E9-6A118DA1067F}" type="datetimeFigureOut">
              <a:rPr lang="sv-SE" smtClean="0"/>
              <a:t>2024-03-05</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7012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3.sv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1.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theme" Target="../theme/theme3.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5.png"/><Relationship Id="rId5" Type="http://schemas.openxmlformats.org/officeDocument/2006/relationships/slideLayout" Target="../slideLayouts/slideLayout33.xml"/><Relationship Id="rId10" Type="http://schemas.openxmlformats.org/officeDocument/2006/relationships/theme" Target="../theme/theme4.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image" Target="../media/image6.png"/><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theme" Target="../theme/theme5.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816044"/>
            <a:ext cx="10515600" cy="874644"/>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8CA61927-D115-5745-A0E9-6A118DA1067F}" type="datetimeFigureOut">
              <a:rPr lang="sv-SE" smtClean="0"/>
              <a:pPr/>
              <a:t>2024-03-05</a:t>
            </a:fld>
            <a:endParaRPr lang="sv-SE" dirty="0">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dirty="0">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dirty="0">
              <a:latin typeface="Arial Nova Light" panose="020B0304020202020204" pitchFamily="34" charset="0"/>
            </a:endParaRPr>
          </a:p>
        </p:txBody>
      </p:sp>
      <p:grpSp>
        <p:nvGrpSpPr>
          <p:cNvPr id="8" name="Grupp 7">
            <a:extLst>
              <a:ext uri="{FF2B5EF4-FFF2-40B4-BE49-F238E27FC236}">
                <a16:creationId xmlns:a16="http://schemas.microsoft.com/office/drawing/2014/main" id="{3261DA7B-E0CD-2D43-A279-14CAA1413049}"/>
              </a:ext>
            </a:extLst>
          </p:cNvPr>
          <p:cNvGrpSpPr/>
          <p:nvPr userDrawn="1"/>
        </p:nvGrpSpPr>
        <p:grpSpPr>
          <a:xfrm>
            <a:off x="10577766" y="779335"/>
            <a:ext cx="1620583" cy="6080379"/>
            <a:chOff x="10577766" y="779335"/>
            <a:chExt cx="1620583" cy="6080379"/>
          </a:xfrm>
        </p:grpSpPr>
        <p:sp>
          <p:nvSpPr>
            <p:cNvPr id="9" name="Frihandsfigur 8">
              <a:extLst>
                <a:ext uri="{FF2B5EF4-FFF2-40B4-BE49-F238E27FC236}">
                  <a16:creationId xmlns:a16="http://schemas.microsoft.com/office/drawing/2014/main" id="{C3622F5D-9EF4-174F-A08D-BD272D22903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solidFill>
              <a:srgbClr val="09384C"/>
            </a:solidFill>
            <a:ln w="6350" cap="flat">
              <a:noFill/>
              <a:prstDash val="solid"/>
              <a:miter/>
            </a:ln>
          </p:spPr>
          <p:txBody>
            <a:bodyPr rtlCol="0" anchor="ctr"/>
            <a:lstStyle/>
            <a:p>
              <a:endParaRPr lang="sv-SE"/>
            </a:p>
          </p:txBody>
        </p:sp>
        <p:sp>
          <p:nvSpPr>
            <p:cNvPr id="10" name="Frihandsfigur 9">
              <a:extLst>
                <a:ext uri="{FF2B5EF4-FFF2-40B4-BE49-F238E27FC236}">
                  <a16:creationId xmlns:a16="http://schemas.microsoft.com/office/drawing/2014/main" id="{DE7F978E-08DB-2849-BB6E-8245CF6F6DDF}"/>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solidFill>
              <a:srgbClr val="F34B39"/>
            </a:solidFill>
            <a:ln w="6350"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D72B7768-F29B-344C-A9B4-4C6783B721D7}"/>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solidFill>
              <a:srgbClr val="FBB404"/>
            </a:solidFill>
            <a:ln w="6350" cap="flat">
              <a:noFill/>
              <a:prstDash val="solid"/>
              <a:miter/>
            </a:ln>
          </p:spPr>
          <p:txBody>
            <a:bodyPr rtlCol="0" anchor="ctr"/>
            <a:lstStyle/>
            <a:p>
              <a:endParaRPr lang="sv-SE"/>
            </a:p>
          </p:txBody>
        </p:sp>
      </p:grpSp>
      <p:pic>
        <p:nvPicPr>
          <p:cNvPr id="13" name="Bildobjekt 12" descr="En bild som visar text&#10;&#10;Automatiskt genererad beskrivning">
            <a:extLst>
              <a:ext uri="{FF2B5EF4-FFF2-40B4-BE49-F238E27FC236}">
                <a16:creationId xmlns:a16="http://schemas.microsoft.com/office/drawing/2014/main" id="{7B6DA19E-1C51-4D6E-91EB-4FB6C78835B9}"/>
              </a:ext>
            </a:extLst>
          </p:cNvPr>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315102" y="230188"/>
            <a:ext cx="1131313" cy="406469"/>
          </a:xfrm>
          <a:prstGeom prst="rect">
            <a:avLst/>
          </a:prstGeom>
        </p:spPr>
      </p:pic>
    </p:spTree>
    <p:extLst>
      <p:ext uri="{BB962C8B-B14F-4D97-AF65-F5344CB8AC3E}">
        <p14:creationId xmlns:p14="http://schemas.microsoft.com/office/powerpoint/2010/main" val="3801011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8CA61927-D115-5745-A0E9-6A118DA1067F}" type="datetimeFigureOut">
              <a:rPr lang="sv-SE" smtClean="0"/>
              <a:pPr/>
              <a:t>2024-03-05</a:t>
            </a:fld>
            <a:endParaRPr lang="sv-SE" dirty="0">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dirty="0">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dirty="0">
              <a:latin typeface="Arial Nova Light" panose="020B0304020202020204" pitchFamily="34" charset="0"/>
            </a:endParaRPr>
          </a:p>
        </p:txBody>
      </p:sp>
      <p:pic>
        <p:nvPicPr>
          <p:cNvPr id="7" name="Bild 6">
            <a:extLst>
              <a:ext uri="{FF2B5EF4-FFF2-40B4-BE49-F238E27FC236}">
                <a16:creationId xmlns:a16="http://schemas.microsoft.com/office/drawing/2014/main" id="{E4972AC2-B336-6842-BC08-79FC30FC5AC4}"/>
              </a:ext>
            </a:extLst>
          </p:cNvPr>
          <p:cNvPicPr>
            <a:picLocks noChangeAspect="1"/>
          </p:cNvPicPr>
          <p:nvPr userDrawn="1"/>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rcRect/>
          <a:stretch/>
        </p:blipFill>
        <p:spPr>
          <a:xfrm>
            <a:off x="291608" y="294430"/>
            <a:ext cx="1075978" cy="386607"/>
          </a:xfrm>
          <a:prstGeom prst="rect">
            <a:avLst/>
          </a:prstGeom>
        </p:spPr>
      </p:pic>
      <p:grpSp>
        <p:nvGrpSpPr>
          <p:cNvPr id="16" name="Grupp 15">
            <a:extLst>
              <a:ext uri="{FF2B5EF4-FFF2-40B4-BE49-F238E27FC236}">
                <a16:creationId xmlns:a16="http://schemas.microsoft.com/office/drawing/2014/main" id="{E2A04BDA-1730-2340-9F70-D4CC13076A08}"/>
              </a:ext>
            </a:extLst>
          </p:cNvPr>
          <p:cNvGrpSpPr/>
          <p:nvPr userDrawn="1"/>
        </p:nvGrpSpPr>
        <p:grpSpPr>
          <a:xfrm>
            <a:off x="10577766" y="779335"/>
            <a:ext cx="1620583" cy="6080379"/>
            <a:chOff x="10577766" y="779335"/>
            <a:chExt cx="1620583" cy="6080379"/>
          </a:xfrm>
          <a:solidFill>
            <a:schemeClr val="tx1"/>
          </a:solidFill>
        </p:grpSpPr>
        <p:sp>
          <p:nvSpPr>
            <p:cNvPr id="17" name="Frihandsfigur 16">
              <a:extLst>
                <a:ext uri="{FF2B5EF4-FFF2-40B4-BE49-F238E27FC236}">
                  <a16:creationId xmlns:a16="http://schemas.microsoft.com/office/drawing/2014/main" id="{E9A8B128-9395-914A-A6D4-9857796A10A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grpFill/>
            <a:ln w="6350"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4EE12150-2FAB-6346-81EA-D23B5BD0C9C7}"/>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grpFill/>
            <a:ln w="6350"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261ABDCC-7971-704A-8CF3-1DE3CCDA809D}"/>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grpFill/>
            <a:ln w="6350" cap="flat">
              <a:noFill/>
              <a:prstDash val="solid"/>
              <a:miter/>
            </a:ln>
          </p:spPr>
          <p:txBody>
            <a:bodyPr rtlCol="0" anchor="ctr"/>
            <a:lstStyle/>
            <a:p>
              <a:endParaRPr lang="sv-SE"/>
            </a:p>
          </p:txBody>
        </p:sp>
      </p:grpSp>
    </p:spTree>
    <p:extLst>
      <p:ext uri="{BB962C8B-B14F-4D97-AF65-F5344CB8AC3E}">
        <p14:creationId xmlns:p14="http://schemas.microsoft.com/office/powerpoint/2010/main" val="33895875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816044"/>
            <a:ext cx="10515600" cy="874644"/>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8CA61927-D115-5745-A0E9-6A118DA1067F}" type="datetimeFigureOut">
              <a:rPr lang="sv-SE" smtClean="0"/>
              <a:pPr/>
              <a:t>2024-03-05</a:t>
            </a:fld>
            <a:endParaRPr lang="sv-SE">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a:latin typeface="Arial Nova Light" panose="020B0304020202020204" pitchFamily="34" charset="0"/>
            </a:endParaRPr>
          </a:p>
        </p:txBody>
      </p:sp>
      <p:grpSp>
        <p:nvGrpSpPr>
          <p:cNvPr id="8" name="Grupp 7">
            <a:extLst>
              <a:ext uri="{FF2B5EF4-FFF2-40B4-BE49-F238E27FC236}">
                <a16:creationId xmlns:a16="http://schemas.microsoft.com/office/drawing/2014/main" id="{3261DA7B-E0CD-2D43-A279-14CAA1413049}"/>
              </a:ext>
            </a:extLst>
          </p:cNvPr>
          <p:cNvGrpSpPr/>
          <p:nvPr userDrawn="1"/>
        </p:nvGrpSpPr>
        <p:grpSpPr>
          <a:xfrm>
            <a:off x="10577766" y="779335"/>
            <a:ext cx="1620583" cy="6080379"/>
            <a:chOff x="10577766" y="779335"/>
            <a:chExt cx="1620583" cy="6080379"/>
          </a:xfrm>
        </p:grpSpPr>
        <p:sp>
          <p:nvSpPr>
            <p:cNvPr id="9" name="Frihandsfigur 8">
              <a:extLst>
                <a:ext uri="{FF2B5EF4-FFF2-40B4-BE49-F238E27FC236}">
                  <a16:creationId xmlns:a16="http://schemas.microsoft.com/office/drawing/2014/main" id="{C3622F5D-9EF4-174F-A08D-BD272D22903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solidFill>
              <a:srgbClr val="09384C"/>
            </a:solidFill>
            <a:ln w="6350" cap="flat">
              <a:noFill/>
              <a:prstDash val="solid"/>
              <a:miter/>
            </a:ln>
          </p:spPr>
          <p:txBody>
            <a:bodyPr rtlCol="0" anchor="ctr"/>
            <a:lstStyle/>
            <a:p>
              <a:endParaRPr lang="sv-SE"/>
            </a:p>
          </p:txBody>
        </p:sp>
        <p:sp>
          <p:nvSpPr>
            <p:cNvPr id="10" name="Frihandsfigur 9">
              <a:extLst>
                <a:ext uri="{FF2B5EF4-FFF2-40B4-BE49-F238E27FC236}">
                  <a16:creationId xmlns:a16="http://schemas.microsoft.com/office/drawing/2014/main" id="{DE7F978E-08DB-2849-BB6E-8245CF6F6DDF}"/>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solidFill>
              <a:srgbClr val="F34B39"/>
            </a:solidFill>
            <a:ln w="6350"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D72B7768-F29B-344C-A9B4-4C6783B721D7}"/>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solidFill>
              <a:srgbClr val="FBB404"/>
            </a:solidFill>
            <a:ln w="6350" cap="flat">
              <a:noFill/>
              <a:prstDash val="solid"/>
              <a:miter/>
            </a:ln>
          </p:spPr>
          <p:txBody>
            <a:bodyPr rtlCol="0" anchor="ctr"/>
            <a:lstStyle/>
            <a:p>
              <a:endParaRPr lang="sv-SE"/>
            </a:p>
          </p:txBody>
        </p:sp>
      </p:grpSp>
      <p:pic>
        <p:nvPicPr>
          <p:cNvPr id="13" name="Bildobjekt 12" descr="En bild som visar text&#10;&#10;Automatiskt genererad beskrivning">
            <a:extLst>
              <a:ext uri="{FF2B5EF4-FFF2-40B4-BE49-F238E27FC236}">
                <a16:creationId xmlns:a16="http://schemas.microsoft.com/office/drawing/2014/main" id="{7B6DA19E-1C51-4D6E-91EB-4FB6C78835B9}"/>
              </a:ext>
            </a:extLst>
          </p:cNvPr>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315102" y="230188"/>
            <a:ext cx="1131313" cy="406469"/>
          </a:xfrm>
          <a:prstGeom prst="rect">
            <a:avLst/>
          </a:prstGeom>
        </p:spPr>
      </p:pic>
    </p:spTree>
    <p:extLst>
      <p:ext uri="{BB962C8B-B14F-4D97-AF65-F5344CB8AC3E}">
        <p14:creationId xmlns:p14="http://schemas.microsoft.com/office/powerpoint/2010/main" val="387878701"/>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1455D"/>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29597" y="907513"/>
            <a:ext cx="10515600" cy="830264"/>
          </a:xfrm>
          <a:prstGeom prst="rect">
            <a:avLst/>
          </a:prstGeom>
        </p:spPr>
        <p:txBody>
          <a:bodyPr vert="horz" lIns="91440" tIns="45720" rIns="91440" bIns="45720" rtlCol="0" anchor="ctr">
            <a:normAutofit/>
          </a:bodyPr>
          <a:lstStyle/>
          <a:p>
            <a:r>
              <a:rPr lang="sv-SE" dirty="0"/>
              <a:t>Klicka här för att ändra rubrik</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C9A23119-BDD0-4ADC-BCD1-CA8EC3F869B0}" type="datetime1">
              <a:rPr lang="sv-SE" smtClean="0"/>
              <a:t>2024-03-05</a:t>
            </a:fld>
            <a:endParaRPr lang="sv-SE" dirty="0">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dirty="0">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dirty="0">
              <a:latin typeface="Arial Nova Light" panose="020B0304020202020204" pitchFamily="34" charset="0"/>
            </a:endParaRPr>
          </a:p>
        </p:txBody>
      </p:sp>
      <p:grpSp>
        <p:nvGrpSpPr>
          <p:cNvPr id="16" name="Grupp 15">
            <a:extLst>
              <a:ext uri="{FF2B5EF4-FFF2-40B4-BE49-F238E27FC236}">
                <a16:creationId xmlns:a16="http://schemas.microsoft.com/office/drawing/2014/main" id="{E2A04BDA-1730-2340-9F70-D4CC13076A08}"/>
              </a:ext>
            </a:extLst>
          </p:cNvPr>
          <p:cNvGrpSpPr/>
          <p:nvPr userDrawn="1"/>
        </p:nvGrpSpPr>
        <p:grpSpPr>
          <a:xfrm>
            <a:off x="10577766" y="779335"/>
            <a:ext cx="1620583" cy="6080379"/>
            <a:chOff x="10577766" y="779335"/>
            <a:chExt cx="1620583" cy="6080379"/>
          </a:xfrm>
          <a:solidFill>
            <a:schemeClr val="tx1"/>
          </a:solidFill>
        </p:grpSpPr>
        <p:sp>
          <p:nvSpPr>
            <p:cNvPr id="17" name="Frihandsfigur 16">
              <a:extLst>
                <a:ext uri="{FF2B5EF4-FFF2-40B4-BE49-F238E27FC236}">
                  <a16:creationId xmlns:a16="http://schemas.microsoft.com/office/drawing/2014/main" id="{E9A8B128-9395-914A-A6D4-9857796A10A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grpFill/>
            <a:ln w="6350"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4EE12150-2FAB-6346-81EA-D23B5BD0C9C7}"/>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grpFill/>
            <a:ln w="6350"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261ABDCC-7971-704A-8CF3-1DE3CCDA809D}"/>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grpFill/>
            <a:ln w="6350" cap="flat">
              <a:noFill/>
              <a:prstDash val="solid"/>
              <a:miter/>
            </a:ln>
          </p:spPr>
          <p:txBody>
            <a:bodyPr rtlCol="0" anchor="ctr"/>
            <a:lstStyle/>
            <a:p>
              <a:endParaRPr lang="sv-SE"/>
            </a:p>
          </p:txBody>
        </p:sp>
      </p:grpSp>
      <p:pic>
        <p:nvPicPr>
          <p:cNvPr id="9" name="Bildobjekt 8">
            <a:extLst>
              <a:ext uri="{FF2B5EF4-FFF2-40B4-BE49-F238E27FC236}">
                <a16:creationId xmlns:a16="http://schemas.microsoft.com/office/drawing/2014/main" id="{68CCBAAF-8017-4938-BAC4-7AD7E344B75F}"/>
              </a:ext>
            </a:extLst>
          </p:cNvPr>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341239" y="273983"/>
            <a:ext cx="1265140" cy="454143"/>
          </a:xfrm>
          <a:prstGeom prst="rect">
            <a:avLst/>
          </a:prstGeom>
        </p:spPr>
      </p:pic>
    </p:spTree>
    <p:extLst>
      <p:ext uri="{BB962C8B-B14F-4D97-AF65-F5344CB8AC3E}">
        <p14:creationId xmlns:p14="http://schemas.microsoft.com/office/powerpoint/2010/main" val="1200263630"/>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hf hdr="0" ftr="0" dt="0"/>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1586355"/>
            <a:ext cx="10515600" cy="830264"/>
          </a:xfrm>
          <a:prstGeom prst="rect">
            <a:avLst/>
          </a:prstGeom>
        </p:spPr>
        <p:txBody>
          <a:bodyPr vert="horz" lIns="91440" tIns="45720" rIns="91440" bIns="45720" rtlCol="0" anchor="ctr">
            <a:normAutofit/>
          </a:bodyPr>
          <a:lstStyle/>
          <a:p>
            <a:r>
              <a:rPr lang="sv-SE" dirty="0"/>
              <a:t>KLICKA HÄR FÖR ATT ÄNDRA RUBRIK</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2433282"/>
            <a:ext cx="5657491" cy="2942197"/>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grpSp>
        <p:nvGrpSpPr>
          <p:cNvPr id="16" name="Grupp 15">
            <a:extLst>
              <a:ext uri="{FF2B5EF4-FFF2-40B4-BE49-F238E27FC236}">
                <a16:creationId xmlns:a16="http://schemas.microsoft.com/office/drawing/2014/main" id="{E2A04BDA-1730-2340-9F70-D4CC13076A08}"/>
              </a:ext>
            </a:extLst>
          </p:cNvPr>
          <p:cNvGrpSpPr/>
          <p:nvPr userDrawn="1"/>
        </p:nvGrpSpPr>
        <p:grpSpPr>
          <a:xfrm>
            <a:off x="10577766" y="779335"/>
            <a:ext cx="1620583" cy="6080379"/>
            <a:chOff x="10577766" y="779335"/>
            <a:chExt cx="1620583" cy="6080379"/>
          </a:xfrm>
          <a:solidFill>
            <a:schemeClr val="tx1"/>
          </a:solidFill>
        </p:grpSpPr>
        <p:sp>
          <p:nvSpPr>
            <p:cNvPr id="17" name="Frihandsfigur 16">
              <a:extLst>
                <a:ext uri="{FF2B5EF4-FFF2-40B4-BE49-F238E27FC236}">
                  <a16:creationId xmlns:a16="http://schemas.microsoft.com/office/drawing/2014/main" id="{E9A8B128-9395-914A-A6D4-9857796A10A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grpFill/>
            <a:ln w="6350"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4EE12150-2FAB-6346-81EA-D23B5BD0C9C7}"/>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grpFill/>
            <a:ln w="6350"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261ABDCC-7971-704A-8CF3-1DE3CCDA809D}"/>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grpFill/>
            <a:ln w="6350" cap="flat">
              <a:noFill/>
              <a:prstDash val="solid"/>
              <a:miter/>
            </a:ln>
          </p:spPr>
          <p:txBody>
            <a:bodyPr rtlCol="0" anchor="ctr"/>
            <a:lstStyle/>
            <a:p>
              <a:endParaRPr lang="sv-SE"/>
            </a:p>
          </p:txBody>
        </p:sp>
      </p:grpSp>
      <p:pic>
        <p:nvPicPr>
          <p:cNvPr id="9" name="Bildobjekt 8">
            <a:extLst>
              <a:ext uri="{FF2B5EF4-FFF2-40B4-BE49-F238E27FC236}">
                <a16:creationId xmlns:a16="http://schemas.microsoft.com/office/drawing/2014/main" id="{68CCBAAF-8017-4938-BAC4-7AD7E344B75F}"/>
              </a:ext>
            </a:extLst>
          </p:cNvPr>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458663" y="392785"/>
            <a:ext cx="1076840" cy="386550"/>
          </a:xfrm>
          <a:prstGeom prst="rect">
            <a:avLst/>
          </a:prstGeom>
        </p:spPr>
      </p:pic>
    </p:spTree>
    <p:extLst>
      <p:ext uri="{BB962C8B-B14F-4D97-AF65-F5344CB8AC3E}">
        <p14:creationId xmlns:p14="http://schemas.microsoft.com/office/powerpoint/2010/main" val="2488777104"/>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txStyles>
    <p:titleStyle>
      <a:lvl1pPr algn="l" defTabSz="914400" rtl="0" eaLnBrk="1" latinLnBrk="0" hangingPunct="1">
        <a:lnSpc>
          <a:spcPct val="90000"/>
        </a:lnSpc>
        <a:spcBef>
          <a:spcPct val="0"/>
        </a:spcBef>
        <a:buNone/>
        <a:defRPr sz="4000" b="1" i="0" kern="1200">
          <a:solidFill>
            <a:schemeClr val="tx1"/>
          </a:solidFill>
          <a:latin typeface="Arial Nova" panose="020B0504020202020204"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1" i="0" kern="1200">
          <a:solidFill>
            <a:schemeClr val="tx1"/>
          </a:solidFill>
          <a:latin typeface="Arial Nova" panose="020B05040202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D186F51B-89BD-4E69-9D84-0D623A2DCF35}"/>
              </a:ext>
            </a:extLst>
          </p:cNvPr>
          <p:cNvSpPr>
            <a:spLocks noGrp="1"/>
          </p:cNvSpPr>
          <p:nvPr>
            <p:ph type="ctrTitle"/>
          </p:nvPr>
        </p:nvSpPr>
        <p:spPr>
          <a:xfrm>
            <a:off x="464619" y="2486036"/>
            <a:ext cx="6045202" cy="2885500"/>
          </a:xfrm>
        </p:spPr>
        <p:txBody>
          <a:bodyPr>
            <a:noAutofit/>
          </a:bodyPr>
          <a:lstStyle/>
          <a:p>
            <a:pPr algn="l"/>
            <a:r>
              <a:rPr lang="en-GB" sz="4400" dirty="0">
                <a:solidFill>
                  <a:srgbClr val="002060"/>
                </a:solidFill>
              </a:rPr>
              <a:t>MALE CHAMPIONS FOR GENDER EQUALITY</a:t>
            </a:r>
            <a:br>
              <a:rPr lang="en-GB" sz="4400" dirty="0">
                <a:solidFill>
                  <a:schemeClr val="bg1"/>
                </a:solidFill>
              </a:rPr>
            </a:br>
            <a:endParaRPr lang="en-GB" sz="4400" dirty="0">
              <a:solidFill>
                <a:schemeClr val="bg1"/>
              </a:solidFill>
            </a:endParaRPr>
          </a:p>
        </p:txBody>
      </p:sp>
      <p:sp>
        <p:nvSpPr>
          <p:cNvPr id="4" name="Rubrik 1">
            <a:extLst>
              <a:ext uri="{FF2B5EF4-FFF2-40B4-BE49-F238E27FC236}">
                <a16:creationId xmlns:a16="http://schemas.microsoft.com/office/drawing/2014/main" id="{2FC647C8-62B7-44A4-B036-D1537ABF5418}"/>
              </a:ext>
            </a:extLst>
          </p:cNvPr>
          <p:cNvSpPr txBox="1">
            <a:spLocks/>
          </p:cNvSpPr>
          <p:nvPr/>
        </p:nvSpPr>
        <p:spPr>
          <a:xfrm>
            <a:off x="5202545" y="5872897"/>
            <a:ext cx="2046667" cy="53768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i="0" kern="1200">
                <a:solidFill>
                  <a:schemeClr val="tx1"/>
                </a:solidFill>
                <a:latin typeface="Arial Nova" panose="020B05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Arial Nova" panose="020B0504020202020204" pitchFamily="34" charset="0"/>
                <a:ea typeface="+mj-ea"/>
                <a:cs typeface="+mj-cs"/>
              </a:rPr>
              <a:t>swpglobal.org</a:t>
            </a:r>
          </a:p>
        </p:txBody>
      </p:sp>
      <p:pic>
        <p:nvPicPr>
          <p:cNvPr id="8" name="Picture 7" descr="A person with the arms raised&#10;&#10;Description automatically generated with low confidence">
            <a:extLst>
              <a:ext uri="{FF2B5EF4-FFF2-40B4-BE49-F238E27FC236}">
                <a16:creationId xmlns:a16="http://schemas.microsoft.com/office/drawing/2014/main" id="{D4D6C022-A1AE-4D33-B010-EFC9CAF4F4B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464535" y="466185"/>
            <a:ext cx="4262846" cy="4039701"/>
          </a:xfrm>
          <a:prstGeom prst="rect">
            <a:avLst/>
          </a:prstGeom>
        </p:spPr>
      </p:pic>
    </p:spTree>
    <p:extLst>
      <p:ext uri="{BB962C8B-B14F-4D97-AF65-F5344CB8AC3E}">
        <p14:creationId xmlns:p14="http://schemas.microsoft.com/office/powerpoint/2010/main" val="397839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853809" y="1802518"/>
            <a:ext cx="5417782"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Nova" panose="020B0504020202020204" pitchFamily="34" charset="0"/>
                <a:ea typeface="Times New Roman" panose="02020603050405020304" pitchFamily="18" charset="0"/>
                <a:cs typeface="Segoe UI" panose="020B0502040204020203" pitchFamily="34" charset="0"/>
              </a:rPr>
              <a:t>To change attitudes and gender stereotypes both men and women need to be involved. </a:t>
            </a:r>
            <a:r>
              <a:rPr kumimoji="0" lang="en-SE" sz="2400" b="1" i="0" u="none" strike="noStrike" kern="1200" cap="none" spc="0" normalizeH="0" baseline="0" noProof="0" dirty="0">
                <a:ln>
                  <a:noFill/>
                </a:ln>
                <a:solidFill>
                  <a:srgbClr val="000000"/>
                </a:solidFill>
                <a:effectLst/>
                <a:uLnTx/>
                <a:uFillTx/>
                <a:latin typeface="Arial Nova" panose="020B0504020202020204" pitchFamily="34" charset="0"/>
                <a:ea typeface="Times New Roman" panose="02020603050405020304" pitchFamily="18" charset="0"/>
                <a:cs typeface="Segoe UI" panose="020B0502040204020203" pitchFamily="34" charset="0"/>
              </a:rPr>
              <a:t> </a:t>
            </a:r>
            <a:r>
              <a:rPr kumimoji="0" lang="en-SE" sz="2400" b="1" i="0" u="none" strike="noStrike" kern="1200" cap="none" spc="0" normalizeH="0" baseline="0" noProof="0" dirty="0">
                <a:ln>
                  <a:noFill/>
                </a:ln>
                <a:solidFill>
                  <a:srgbClr val="000000"/>
                </a:solidFill>
                <a:effectLst/>
                <a:uLnTx/>
                <a:uFillTx/>
                <a:latin typeface="Arial Nova" panose="020B0504020202020204" pitchFamily="34" charset="0"/>
                <a:ea typeface="Times New Roman" panose="02020603050405020304" pitchFamily="18" charset="0"/>
                <a:cs typeface="+mn-cs"/>
              </a:rPr>
              <a:t> </a:t>
            </a:r>
            <a:br>
              <a:rPr kumimoji="0" lang="en-US" sz="24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rPr>
            </a:br>
            <a:endParaRPr kumimoji="0" lang="en-US" sz="36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endParaRPr>
          </a:p>
        </p:txBody>
      </p:sp>
      <p:pic>
        <p:nvPicPr>
          <p:cNvPr id="4" name="Picture 3" descr="Two people having a conversation&#10;&#10;Description automatically generated with medium confidence">
            <a:extLst>
              <a:ext uri="{FF2B5EF4-FFF2-40B4-BE49-F238E27FC236}">
                <a16:creationId xmlns:a16="http://schemas.microsoft.com/office/drawing/2014/main" id="{4BBFC784-0847-4832-BE90-95544A33D86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458891" y="490308"/>
            <a:ext cx="4114273" cy="3194795"/>
          </a:xfrm>
          <a:prstGeom prst="rect">
            <a:avLst/>
          </a:prstGeom>
        </p:spPr>
      </p:pic>
    </p:spTree>
    <p:extLst>
      <p:ext uri="{BB962C8B-B14F-4D97-AF65-F5344CB8AC3E}">
        <p14:creationId xmlns:p14="http://schemas.microsoft.com/office/powerpoint/2010/main" val="488599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702611" y="1764445"/>
            <a:ext cx="5996363" cy="2123658"/>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lang="en-GB" sz="2400" b="1" dirty="0">
                <a:latin typeface="Arial Nova" panose="020B0504020202020204" pitchFamily="34" charset="0"/>
                <a:ea typeface="Times New Roman" panose="02020603050405020304" pitchFamily="18" charset="0"/>
                <a:cs typeface="Segoe UI" panose="020B0502040204020203" pitchFamily="34" charset="0"/>
              </a:rPr>
              <a:t>P</a:t>
            </a:r>
            <a:r>
              <a:rPr lang="en-GB" sz="2400" b="1" dirty="0">
                <a:effectLst/>
                <a:latin typeface="Arial Nova" panose="020B0504020202020204" pitchFamily="34" charset="0"/>
                <a:ea typeface="Times New Roman" panose="02020603050405020304" pitchFamily="18" charset="0"/>
                <a:cs typeface="Segoe UI" panose="020B0502040204020203" pitchFamily="34" charset="0"/>
              </a:rPr>
              <a:t>ersisting patriarchal attitudes and normative stereotypes regarding gender roles is negative for Vietnam’s future development.</a:t>
            </a:r>
            <a:br>
              <a:rPr kumimoji="0" lang="en-US" sz="24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rPr>
            </a:br>
            <a:endParaRPr kumimoji="0" lang="en-US" sz="36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endParaRPr>
          </a:p>
        </p:txBody>
      </p:sp>
      <p:pic>
        <p:nvPicPr>
          <p:cNvPr id="3" name="Picture 2" descr="A hand holding a sign&#10;&#10;Description automatically generated with medium confidence">
            <a:extLst>
              <a:ext uri="{FF2B5EF4-FFF2-40B4-BE49-F238E27FC236}">
                <a16:creationId xmlns:a16="http://schemas.microsoft.com/office/drawing/2014/main" id="{E8D1CAE0-D8AC-4579-BB99-5B491D4AF54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302754" y="520269"/>
            <a:ext cx="4074996" cy="3085080"/>
          </a:xfrm>
          <a:prstGeom prst="rect">
            <a:avLst/>
          </a:prstGeom>
        </p:spPr>
      </p:pic>
    </p:spTree>
    <p:extLst>
      <p:ext uri="{BB962C8B-B14F-4D97-AF65-F5344CB8AC3E}">
        <p14:creationId xmlns:p14="http://schemas.microsoft.com/office/powerpoint/2010/main" val="293201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651493" y="962535"/>
            <a:ext cx="6107116" cy="5172570"/>
          </a:xfrm>
          <a:prstGeom prst="rect">
            <a:avLst/>
          </a:prstGeom>
          <a:noFill/>
        </p:spPr>
        <p:txBody>
          <a:bodyPr wrap="square" rtlCol="0">
            <a:spAutoFit/>
          </a:bodyPr>
          <a:lstStyle/>
          <a:p>
            <a:pPr>
              <a:lnSpc>
                <a:spcPct val="107000"/>
              </a:lnSpc>
              <a:spcAft>
                <a:spcPts val="800"/>
              </a:spcAft>
            </a:pPr>
            <a:r>
              <a:rPr lang="en-US" sz="2400" b="1" dirty="0">
                <a:effectLst/>
                <a:latin typeface="Arial Nova" panose="020B0504020202020204" pitchFamily="34" charset="0"/>
                <a:ea typeface="Calibri" panose="020F0502020204030204" pitchFamily="34" charset="0"/>
                <a:cs typeface="Calibri" panose="020F0502020204030204" pitchFamily="34" charset="0"/>
              </a:rPr>
              <a:t>Men are currently facing some mental health issues, and one of the most alarming ones found is the pressure related to work and their role as the ‘family’s pillar’. According to national statistics, the rate of suicide in men is higher than that in women and has continued to rise in recent years.</a:t>
            </a:r>
            <a:endParaRPr lang="en-SE" sz="2400" dirty="0">
              <a:effectLst/>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i="1" dirty="0">
                <a:effectLst/>
                <a:latin typeface="Arial Nova" panose="020B0504020202020204" pitchFamily="34" charset="0"/>
                <a:ea typeface="Calibri" panose="020F0502020204030204" pitchFamily="34" charset="0"/>
                <a:cs typeface="Calibri" panose="020F0502020204030204" pitchFamily="34" charset="0"/>
              </a:rPr>
              <a:t>Men and masculinities in a globalising Viet Nam, 2020</a:t>
            </a:r>
            <a:endParaRPr lang="en-SE" sz="2400" dirty="0">
              <a:effectLst/>
              <a:latin typeface="Arial Nova" panose="020B05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24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rPr>
            </a:br>
            <a:endParaRPr kumimoji="0" lang="en-US" sz="36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endParaRPr>
          </a:p>
        </p:txBody>
      </p:sp>
      <p:pic>
        <p:nvPicPr>
          <p:cNvPr id="4" name="Picture 3" descr="A picture containing person, blur&#10;&#10;Description automatically generated">
            <a:extLst>
              <a:ext uri="{FF2B5EF4-FFF2-40B4-BE49-F238E27FC236}">
                <a16:creationId xmlns:a16="http://schemas.microsoft.com/office/drawing/2014/main" id="{FC8F2BB5-8E0C-4458-8882-273F4F3AA1F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899564" y="461638"/>
            <a:ext cx="4640943" cy="3339315"/>
          </a:xfrm>
          <a:prstGeom prst="rect">
            <a:avLst/>
          </a:prstGeom>
        </p:spPr>
      </p:pic>
    </p:spTree>
    <p:extLst>
      <p:ext uri="{BB962C8B-B14F-4D97-AF65-F5344CB8AC3E}">
        <p14:creationId xmlns:p14="http://schemas.microsoft.com/office/powerpoint/2010/main" val="228131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1088782" y="2711012"/>
            <a:ext cx="6131167" cy="1323439"/>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Are you ready to talk and discuss?</a:t>
            </a:r>
          </a:p>
        </p:txBody>
      </p:sp>
      <p:pic>
        <p:nvPicPr>
          <p:cNvPr id="4" name="Picture 3">
            <a:extLst>
              <a:ext uri="{FF2B5EF4-FFF2-40B4-BE49-F238E27FC236}">
                <a16:creationId xmlns:a16="http://schemas.microsoft.com/office/drawing/2014/main" id="{AF5A7775-C627-86B2-C954-07B9F7E0E1EF}"/>
              </a:ext>
            </a:extLst>
          </p:cNvPr>
          <p:cNvPicPr>
            <a:picLocks noChangeAspect="1"/>
          </p:cNvPicPr>
          <p:nvPr/>
        </p:nvPicPr>
        <p:blipFill>
          <a:blip r:embed="rId3"/>
          <a:stretch>
            <a:fillRect/>
          </a:stretch>
        </p:blipFill>
        <p:spPr>
          <a:xfrm>
            <a:off x="7219949" y="1237672"/>
            <a:ext cx="4572000" cy="3838575"/>
          </a:xfrm>
          <a:prstGeom prst="rect">
            <a:avLst/>
          </a:prstGeom>
        </p:spPr>
      </p:pic>
    </p:spTree>
    <p:extLst>
      <p:ext uri="{BB962C8B-B14F-4D97-AF65-F5344CB8AC3E}">
        <p14:creationId xmlns:p14="http://schemas.microsoft.com/office/powerpoint/2010/main" val="320913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B6E9C04-A3F5-4EFB-A923-D7419819CF34}"/>
              </a:ext>
            </a:extLst>
          </p:cNvPr>
          <p:cNvSpPr txBox="1"/>
          <p:nvPr/>
        </p:nvSpPr>
        <p:spPr>
          <a:xfrm>
            <a:off x="797852" y="766180"/>
            <a:ext cx="8984343"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rPr>
              <a:t>GROUP DISCUSSION</a:t>
            </a:r>
            <a:endParaRPr kumimoji="0" lang="en-SE" sz="36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782123" y="1518999"/>
            <a:ext cx="8510964" cy="5509200"/>
          </a:xfrm>
          <a:prstGeom prst="rect">
            <a:avLst/>
          </a:prstGeom>
          <a:noFill/>
        </p:spPr>
        <p:txBody>
          <a:bodyPr wrap="square" lIns="91440" tIns="45720" rIns="91440" bIns="45720" rtlCol="0" anchor="t">
            <a:spAutoFit/>
          </a:bodyPr>
          <a:lstStyle/>
          <a:p>
            <a:pPr marL="342900" indent="-342900" algn="l" rtl="0" fontAlgn="base">
              <a:buFont typeface="Arial" panose="020B0604020202020204" pitchFamily="34" charset="0"/>
              <a:buChar char="•"/>
            </a:pPr>
            <a:r>
              <a:rPr lang="en-US" sz="2400" dirty="0">
                <a:solidFill>
                  <a:srgbClr val="000000"/>
                </a:solidFill>
                <a:latin typeface="Arial Nova" panose="020B0504020202020204" pitchFamily="34" charset="0"/>
              </a:rPr>
              <a:t>Read the guidelines.</a:t>
            </a:r>
          </a:p>
          <a:p>
            <a:pPr marL="342900" indent="-342900" algn="l" rtl="0" fontAlgn="base">
              <a:buFont typeface="Arial" panose="020B0604020202020204" pitchFamily="34" charset="0"/>
              <a:buChar char="•"/>
            </a:pPr>
            <a:r>
              <a:rPr lang="en-US" sz="2400" dirty="0">
                <a:solidFill>
                  <a:srgbClr val="000000"/>
                </a:solidFill>
                <a:latin typeface="Arial Nova" panose="020B0504020202020204" pitchFamily="34" charset="0"/>
              </a:rPr>
              <a:t>Appoint a person to lead the conversation and make sure everyone gets the chance to speak. </a:t>
            </a:r>
          </a:p>
          <a:p>
            <a:pPr marL="342900" indent="-342900" algn="l" rtl="0" fontAlgn="base">
              <a:buFont typeface="Arial" panose="020B0604020202020204" pitchFamily="34" charset="0"/>
              <a:buChar char="•"/>
            </a:pPr>
            <a:r>
              <a:rPr lang="en-US" sz="2400" dirty="0">
                <a:solidFill>
                  <a:srgbClr val="000000"/>
                </a:solidFill>
                <a:latin typeface="Arial Nova" panose="020B0504020202020204" pitchFamily="34" charset="0"/>
              </a:rPr>
              <a:t>Use the questions in the conversation guide. You don’t need to have a specific order to the questions. Just choose questions that interest you. </a:t>
            </a:r>
          </a:p>
          <a:p>
            <a:pPr marL="342900" indent="-342900" algn="l" rtl="0" fontAlgn="base">
              <a:buFont typeface="Arial" panose="020B0604020202020204" pitchFamily="34" charset="0"/>
              <a:buChar char="•"/>
            </a:pPr>
            <a:r>
              <a:rPr lang="en-US" sz="2400" dirty="0">
                <a:solidFill>
                  <a:srgbClr val="000000"/>
                </a:solidFill>
                <a:latin typeface="Arial Nova"/>
              </a:rPr>
              <a:t>No one needs to ‘perform’. The point isn’t to show off your knowledge but rather to open up, both to others’ stories and by sharing your own. </a:t>
            </a:r>
          </a:p>
          <a:p>
            <a:pPr marL="342900" indent="-342900" algn="l" rtl="0" fontAlgn="base">
              <a:buFont typeface="Arial" panose="020B0604020202020204" pitchFamily="34" charset="0"/>
              <a:buChar char="•"/>
            </a:pPr>
            <a:r>
              <a:rPr lang="en-US" sz="2400" dirty="0">
                <a:solidFill>
                  <a:srgbClr val="000000"/>
                </a:solidFill>
                <a:latin typeface="Arial Nova" panose="020B0504020202020204" pitchFamily="34" charset="0"/>
              </a:rPr>
              <a:t>No recording or note-taking .</a:t>
            </a:r>
          </a:p>
          <a:p>
            <a:pPr marL="342900" indent="-342900" algn="l" rtl="0" fontAlgn="base">
              <a:buFont typeface="Arial" panose="020B0604020202020204" pitchFamily="34" charset="0"/>
              <a:buChar char="•"/>
            </a:pPr>
            <a:r>
              <a:rPr lang="en-US" sz="2400" b="1" dirty="0">
                <a:solidFill>
                  <a:srgbClr val="000000"/>
                </a:solidFill>
                <a:latin typeface="Arial Nova"/>
              </a:rPr>
              <a:t>Anything shared in the group stays in the group.</a:t>
            </a:r>
          </a:p>
          <a:p>
            <a:pPr marL="342900" indent="-342900" algn="l" rtl="0" fontAlgn="base">
              <a:buFont typeface="Arial" panose="020B0604020202020204" pitchFamily="34" charset="0"/>
              <a:buChar char="•"/>
            </a:pPr>
            <a:endParaRPr lang="en-US" sz="2400" dirty="0">
              <a:solidFill>
                <a:srgbClr val="000000"/>
              </a:solidFill>
              <a:latin typeface="Arial Nova" panose="020B0504020202020204" pitchFamily="34" charset="0"/>
            </a:endParaRPr>
          </a:p>
          <a:p>
            <a:pPr marL="342900" indent="-342900" algn="l" rtl="0" fontAlgn="base">
              <a:buFont typeface="Arial" panose="020B0604020202020204" pitchFamily="34" charset="0"/>
              <a:buChar char="•"/>
            </a:pPr>
            <a:endParaRPr lang="en-US" sz="2400" dirty="0">
              <a:solidFill>
                <a:srgbClr val="000000"/>
              </a:solidFill>
              <a:latin typeface="Arial Nova" panose="020B0504020202020204" pitchFamily="34" charset="0"/>
            </a:endParaRPr>
          </a:p>
          <a:p>
            <a:pPr marR="0" lvl="0" algn="l" defTabSz="914400" rtl="0" eaLnBrk="1" fontAlgn="auto" latinLnBrk="0" hangingPunct="1">
              <a:lnSpc>
                <a:spcPct val="100000"/>
              </a:lnSpc>
              <a:spcBef>
                <a:spcPts val="0"/>
              </a:spcBef>
              <a:spcAft>
                <a:spcPts val="0"/>
              </a:spcAft>
              <a:buClrTx/>
              <a:buSzTx/>
              <a:tabLst/>
              <a:defRPr/>
            </a:pPr>
            <a:br>
              <a:rPr lang="en-US" sz="2000" dirty="0">
                <a:solidFill>
                  <a:srgbClr val="000000"/>
                </a:solidFill>
                <a:latin typeface="Arial Nova" panose="020B0504020202020204" pitchFamily="34" charset="0"/>
              </a:rPr>
            </a:br>
            <a:endParaRPr lang="en-US" sz="2000" dirty="0">
              <a:solidFill>
                <a:srgbClr val="000000"/>
              </a:solidFill>
              <a:latin typeface="Arial Nova" panose="020B0504020202020204" pitchFamily="34" charset="0"/>
            </a:endParaRPr>
          </a:p>
        </p:txBody>
      </p:sp>
    </p:spTree>
    <p:extLst>
      <p:ext uri="{BB962C8B-B14F-4D97-AF65-F5344CB8AC3E}">
        <p14:creationId xmlns:p14="http://schemas.microsoft.com/office/powerpoint/2010/main" val="349414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B6E9C04-A3F5-4EFB-A923-D7419819CF34}"/>
              </a:ext>
            </a:extLst>
          </p:cNvPr>
          <p:cNvSpPr txBox="1"/>
          <p:nvPr/>
        </p:nvSpPr>
        <p:spPr>
          <a:xfrm>
            <a:off x="797852" y="766180"/>
            <a:ext cx="8984343" cy="646331"/>
          </a:xfrm>
          <a:prstGeom prst="rect">
            <a:avLst/>
          </a:prstGeom>
          <a:noFill/>
        </p:spPr>
        <p:txBody>
          <a:bodyPr wrap="square" lIns="91440" tIns="45720" rIns="91440" bIns="45720" rtlCol="0" anchor="t">
            <a:spAutoFit/>
          </a:bodyPr>
          <a:lstStyle/>
          <a:p>
            <a:pPr>
              <a:defRPr/>
            </a:pPr>
            <a:r>
              <a:rPr lang="en-GB" sz="3600" b="1" dirty="0">
                <a:solidFill>
                  <a:srgbClr val="000000"/>
                </a:solidFill>
                <a:ea typeface="+mn-lt"/>
                <a:cs typeface="+mn-lt"/>
              </a:rPr>
              <a:t>HOW WAS IT?</a:t>
            </a:r>
            <a:endParaRPr lang="en-US" dirty="0">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782123" y="1518999"/>
            <a:ext cx="8510964" cy="5139869"/>
          </a:xfrm>
          <a:prstGeom prst="rect">
            <a:avLst/>
          </a:prstGeom>
          <a:noFill/>
        </p:spPr>
        <p:txBody>
          <a:bodyPr wrap="square" lIns="91440" tIns="45720" rIns="91440" bIns="45720" rtlCol="0" anchor="t">
            <a:spAutoFit/>
          </a:bodyPr>
          <a:lstStyle/>
          <a:p>
            <a:pPr fontAlgn="base"/>
            <a:r>
              <a:rPr lang="en-US" sz="2400" dirty="0">
                <a:latin typeface="Arial Nova"/>
                <a:ea typeface="+mn-lt"/>
                <a:cs typeface="+mn-lt"/>
              </a:rPr>
              <a:t>• How did it feel to speak about these topics? </a:t>
            </a:r>
            <a:endParaRPr lang="en-US" sz="2400">
              <a:latin typeface="Arial Nova"/>
              <a:ea typeface="+mn-lt"/>
              <a:cs typeface="+mn-lt"/>
            </a:endParaRPr>
          </a:p>
          <a:p>
            <a:r>
              <a:rPr lang="en-US" sz="2400" dirty="0">
                <a:latin typeface="Arial Nova"/>
                <a:ea typeface="+mn-lt"/>
                <a:cs typeface="+mn-lt"/>
              </a:rPr>
              <a:t>• Did something feel difficult or uncomfortable? </a:t>
            </a:r>
            <a:endParaRPr lang="en-US" sz="2400">
              <a:latin typeface="Arial Nova"/>
              <a:ea typeface="+mn-lt"/>
              <a:cs typeface="+mn-lt"/>
            </a:endParaRPr>
          </a:p>
          <a:p>
            <a:r>
              <a:rPr lang="en-US" sz="2400" dirty="0">
                <a:latin typeface="Arial Nova"/>
                <a:ea typeface="+mn-lt"/>
                <a:cs typeface="+mn-lt"/>
              </a:rPr>
              <a:t>• What will you take with you from this experience – and is this something you would consider doing again? </a:t>
            </a:r>
            <a:endParaRPr lang="en-US" sz="2400">
              <a:latin typeface="Arial Nova"/>
              <a:ea typeface="+mn-lt"/>
              <a:cs typeface="+mn-lt"/>
            </a:endParaRPr>
          </a:p>
          <a:p>
            <a:r>
              <a:rPr lang="en-US" sz="2400" dirty="0">
                <a:latin typeface="Arial Nova"/>
                <a:ea typeface="+mn-lt"/>
                <a:cs typeface="+mn-lt"/>
              </a:rPr>
              <a:t>• Have you learned anything about yourself during the conversation? (Share, if you feel comfortable doing so) </a:t>
            </a:r>
            <a:endParaRPr lang="en-US" sz="2400">
              <a:latin typeface="Arial Nova"/>
              <a:ea typeface="+mn-lt"/>
              <a:cs typeface="+mn-lt"/>
            </a:endParaRPr>
          </a:p>
          <a:p>
            <a:r>
              <a:rPr lang="en-US" sz="2400" dirty="0">
                <a:latin typeface="Arial Nova"/>
                <a:ea typeface="+mn-lt"/>
                <a:cs typeface="+mn-lt"/>
              </a:rPr>
              <a:t>• Are there any concrete changes you want to make in your life that you discovered during the conversation? Remind each other that everything said during the conversation stays in the group! </a:t>
            </a:r>
            <a:endParaRPr lang="en-US">
              <a:latin typeface="Arial Nova"/>
              <a:cs typeface="Calibri"/>
            </a:endParaRPr>
          </a:p>
          <a:p>
            <a:pPr marL="342900" indent="-342900" algn="l" rtl="0" fontAlgn="base">
              <a:buFont typeface="Arial" panose="020B0604020202020204" pitchFamily="34" charset="0"/>
              <a:buChar char="•"/>
            </a:pPr>
            <a:endParaRPr lang="en-US" sz="2400" dirty="0">
              <a:solidFill>
                <a:srgbClr val="000000"/>
              </a:solidFill>
              <a:latin typeface="Arial Nova" panose="020B0504020202020204" pitchFamily="34" charset="0"/>
            </a:endParaRPr>
          </a:p>
          <a:p>
            <a:pPr marL="342900" indent="-342900" algn="l" rtl="0" fontAlgn="base">
              <a:buFont typeface="Arial" panose="020B0604020202020204" pitchFamily="34" charset="0"/>
              <a:buChar char="•"/>
            </a:pPr>
            <a:endParaRPr lang="en-US" sz="2400" dirty="0">
              <a:solidFill>
                <a:srgbClr val="000000"/>
              </a:solidFill>
              <a:latin typeface="Arial Nova" panose="020B0504020202020204" pitchFamily="34" charset="0"/>
            </a:endParaRPr>
          </a:p>
          <a:p>
            <a:pPr marR="0" lvl="0" algn="l" defTabSz="914400" rtl="0" eaLnBrk="1" fontAlgn="auto" latinLnBrk="0" hangingPunct="1">
              <a:lnSpc>
                <a:spcPct val="100000"/>
              </a:lnSpc>
              <a:spcBef>
                <a:spcPts val="0"/>
              </a:spcBef>
              <a:spcAft>
                <a:spcPts val="0"/>
              </a:spcAft>
              <a:buClrTx/>
              <a:buSzTx/>
              <a:tabLst/>
              <a:defRPr/>
            </a:pPr>
            <a:br>
              <a:rPr lang="en-US" sz="2000" dirty="0">
                <a:solidFill>
                  <a:srgbClr val="000000"/>
                </a:solidFill>
                <a:latin typeface="Arial Nova" panose="020B0504020202020204" pitchFamily="34" charset="0"/>
              </a:rPr>
            </a:br>
            <a:endParaRPr lang="en-US" sz="2000" dirty="0">
              <a:solidFill>
                <a:srgbClr val="000000"/>
              </a:solidFill>
              <a:latin typeface="Arial Nova" panose="020B0504020202020204" pitchFamily="34" charset="0"/>
            </a:endParaRPr>
          </a:p>
        </p:txBody>
      </p:sp>
    </p:spTree>
    <p:extLst>
      <p:ext uri="{BB962C8B-B14F-4D97-AF65-F5344CB8AC3E}">
        <p14:creationId xmlns:p14="http://schemas.microsoft.com/office/powerpoint/2010/main" val="991851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P_PPTmall_2020" id="{5B68064F-083E-D348-A9AC-FF273FE36334}" vid="{608AB3B7-7919-CC4A-8804-A575CDF7CA92}"/>
    </a:ext>
  </a:extLst>
</a:theme>
</file>

<file path=ppt/theme/theme2.xml><?xml version="1.0" encoding="utf-8"?>
<a:theme xmlns:a="http://schemas.openxmlformats.org/drawingml/2006/main" name="1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P_PPTmall_2020" id="{5B68064F-083E-D348-A9AC-FF273FE36334}" vid="{B6F711CC-FE6A-264F-9740-86C3383DC22C}"/>
    </a:ext>
  </a:extLst>
</a:theme>
</file>

<file path=ppt/theme/theme3.xml><?xml version="1.0" encoding="utf-8"?>
<a:theme xmlns:a="http://schemas.openxmlformats.org/drawingml/2006/main" name="7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P_PPTmall_2020" id="{5B68064F-083E-D348-A9AC-FF273FE36334}" vid="{608AB3B7-7919-CC4A-8804-A575CDF7CA92}"/>
    </a:ext>
  </a:extLst>
</a:theme>
</file>

<file path=ppt/theme/theme4.xml><?xml version="1.0" encoding="utf-8"?>
<a:theme xmlns:a="http://schemas.openxmlformats.org/drawingml/2006/main" name="2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SWP PPT.potx" id="{239DE4D3-2033-4BC4-BE43-4A3E525E798C}" vid="{34233EF7-8448-4189-A32F-DB269F8C4794}"/>
    </a:ext>
  </a:extLst>
</a:theme>
</file>

<file path=ppt/theme/theme5.xml><?xml version="1.0" encoding="utf-8"?>
<a:theme xmlns:a="http://schemas.openxmlformats.org/drawingml/2006/main" name="4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Custom 1">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D29F415-0864-4D8C-8503-B85F570D926B}" vid="{0C3DB9AA-D30C-49E3-A5C2-6A411158C482}"/>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23E2F2AC2D56439720AE28283493C6" ma:contentTypeVersion="18" ma:contentTypeDescription="Create a new document." ma:contentTypeScope="" ma:versionID="136bf90c05299baf41194b062dc69678">
  <xsd:schema xmlns:xsd="http://www.w3.org/2001/XMLSchema" xmlns:xs="http://www.w3.org/2001/XMLSchema" xmlns:p="http://schemas.microsoft.com/office/2006/metadata/properties" xmlns:ns2="8ab38454-25ec-4b58-8b17-2c592e8adeae" xmlns:ns3="4ad30efb-efbf-4c87-aaaf-aa33d20a5ddb" targetNamespace="http://schemas.microsoft.com/office/2006/metadata/properties" ma:root="true" ma:fieldsID="110b062421389f2b5d94a76a176d73a8" ns2:_="" ns3:_="">
    <xsd:import namespace="8ab38454-25ec-4b58-8b17-2c592e8adeae"/>
    <xsd:import namespace="4ad30efb-efbf-4c87-aaaf-aa33d20a5dd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CR" minOccurs="0"/>
                <xsd:element ref="ns2:MediaServiceLocation"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b38454-25ec-4b58-8b17-2c592e8ade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b8f94c8-380b-40ee-b5e8-e3477c7add6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ad30efb-efbf-4c87-aaaf-aa33d20a5dd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4e25b19-94f6-40e2-ac2d-3f1e14e6b662}" ma:internalName="TaxCatchAll" ma:showField="CatchAllData" ma:web="4ad30efb-efbf-4c87-aaaf-aa33d20a5d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ad30efb-efbf-4c87-aaaf-aa33d20a5ddb" xsi:nil="true"/>
    <lcf76f155ced4ddcb4097134ff3c332f xmlns="8ab38454-25ec-4b58-8b17-2c592e8adea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1A354F2-A9D6-4F5D-BD18-DD98E7B5AA57}">
  <ds:schemaRefs>
    <ds:schemaRef ds:uri="http://schemas.microsoft.com/sharepoint/v3/contenttype/forms"/>
  </ds:schemaRefs>
</ds:datastoreItem>
</file>

<file path=customXml/itemProps2.xml><?xml version="1.0" encoding="utf-8"?>
<ds:datastoreItem xmlns:ds="http://schemas.openxmlformats.org/officeDocument/2006/customXml" ds:itemID="{1D0423EF-0331-4AF4-ACFD-A3D59667A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b38454-25ec-4b58-8b17-2c592e8adeae"/>
    <ds:schemaRef ds:uri="4ad30efb-efbf-4c87-aaaf-aa33d20a5d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2AC261-76B5-4DBB-BE17-0E96DC1126B4}">
  <ds:schemaRefs>
    <ds:schemaRef ds:uri="4ad30efb-efbf-4c87-aaaf-aa33d20a5ddb"/>
    <ds:schemaRef ds:uri="http://www.w3.org/XML/1998/namespace"/>
    <ds:schemaRef ds:uri="8ab38454-25ec-4b58-8b17-2c592e8adeae"/>
    <ds:schemaRef ds:uri="http://purl.org/dc/dcmitype/"/>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NY SWP_PPT_template_2020_Dec</Template>
  <TotalTime>12933</TotalTime>
  <Words>548</Words>
  <Application>Microsoft Office PowerPoint</Application>
  <PresentationFormat>Widescreen</PresentationFormat>
  <Paragraphs>32</Paragraphs>
  <Slides>7</Slides>
  <Notes>7</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7</vt:i4>
      </vt:variant>
    </vt:vector>
  </HeadingPairs>
  <TitlesOfParts>
    <vt:vector size="16" baseType="lpstr">
      <vt:lpstr>Arial</vt:lpstr>
      <vt:lpstr>Arial Nova</vt:lpstr>
      <vt:lpstr>Arial Nova Light</vt:lpstr>
      <vt:lpstr>Calibri</vt:lpstr>
      <vt:lpstr>Office-tema</vt:lpstr>
      <vt:lpstr>1_Office-tema</vt:lpstr>
      <vt:lpstr>7_Office-tema</vt:lpstr>
      <vt:lpstr>2_Office-tema</vt:lpstr>
      <vt:lpstr>4_Office-tema</vt:lpstr>
      <vt:lpstr>MALE CHAMPIONS FOR GENDER EQUALITY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Swedish Workplace Programme (SWP)</dc:title>
  <dc:creator>Wilhelmsson, Tina</dc:creator>
  <cp:lastModifiedBy>Nguyen Hoai Nam - Ban TCNS - EVNNPC</cp:lastModifiedBy>
  <cp:revision>255</cp:revision>
  <dcterms:created xsi:type="dcterms:W3CDTF">2020-12-04T12:54:45Z</dcterms:created>
  <dcterms:modified xsi:type="dcterms:W3CDTF">2024-03-05T08:32:20Z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0x010100DC38494596EECE44B6A8DC0527D7FC76</vt:lpwstr>
  </property>
  <property fmtid="{D5CDD505-2E9C-101B-9397-08002B2CF9AE}" pid="3" name="MediaServiceImageTags">
    <vt:lpwstr/>
  </property>
</Properties>
</file>